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0603825" cy="51206400"/>
  <p:notesSz cx="6858000" cy="9144000"/>
  <p:custDataLst>
    <p:tags r:id="rId3"/>
  </p:custDataLst>
  <p:defaultTextStyle>
    <a:defPPr>
      <a:defRPr lang="ro-RO"/>
    </a:defPPr>
    <a:lvl1pPr marL="0" algn="l" defTabSz="4147618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73807" algn="l" defTabSz="4147618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47618" algn="l" defTabSz="4147618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221429" algn="l" defTabSz="4147618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95240" algn="l" defTabSz="4147618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369047" algn="l" defTabSz="4147618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442858" algn="l" defTabSz="4147618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516669" algn="l" defTabSz="4147618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590475" algn="l" defTabSz="4147618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30" d="100"/>
          <a:sy n="30" d="100"/>
        </p:scale>
        <p:origin x="-180" y="2646"/>
      </p:cViewPr>
      <p:guideLst>
        <p:guide orient="horz" pos="16128"/>
        <p:guide pos="96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765D6-9EBA-4113-AE06-6F3921B8B4DA}" type="doc">
      <dgm:prSet loTypeId="urn:microsoft.com/office/officeart/2005/8/layout/cycle4#1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o-RO"/>
        </a:p>
      </dgm:t>
    </dgm:pt>
    <dgm:pt modelId="{FCBD4093-E6C9-460C-AD46-457300E129A4}">
      <dgm:prSet phldrT="[Text]"/>
      <dgm:spPr/>
      <dgm:t>
        <a:bodyPr/>
        <a:lstStyle/>
        <a:p>
          <a:endParaRPr lang="ro-RO" dirty="0"/>
        </a:p>
      </dgm:t>
    </dgm:pt>
    <dgm:pt modelId="{1C2C23B9-5EC5-47B1-88AD-33D4570AFBF6}" type="parTrans" cxnId="{AF1CECAE-4207-45EB-A11B-1969A2E7BFA0}">
      <dgm:prSet/>
      <dgm:spPr/>
      <dgm:t>
        <a:bodyPr/>
        <a:lstStyle/>
        <a:p>
          <a:endParaRPr lang="ro-RO"/>
        </a:p>
      </dgm:t>
    </dgm:pt>
    <dgm:pt modelId="{17538D66-0790-42C1-A006-1F204146D48F}" type="sibTrans" cxnId="{AF1CECAE-4207-45EB-A11B-1969A2E7BFA0}">
      <dgm:prSet/>
      <dgm:spPr/>
      <dgm:t>
        <a:bodyPr/>
        <a:lstStyle/>
        <a:p>
          <a:endParaRPr lang="ro-RO"/>
        </a:p>
      </dgm:t>
    </dgm:pt>
    <dgm:pt modelId="{5A83F961-F4F6-4028-BC70-E1D47CC47176}">
      <dgm:prSet phldrT="[Text]"/>
      <dgm:spPr/>
      <dgm:t>
        <a:bodyPr/>
        <a:lstStyle/>
        <a:p>
          <a:endParaRPr lang="ro-RO" dirty="0"/>
        </a:p>
      </dgm:t>
    </dgm:pt>
    <dgm:pt modelId="{52121C21-E4EC-4174-9324-36AA2621166A}" type="parTrans" cxnId="{15FCE2A2-54BD-4B3B-924F-58DA0D99F052}">
      <dgm:prSet/>
      <dgm:spPr/>
      <dgm:t>
        <a:bodyPr/>
        <a:lstStyle/>
        <a:p>
          <a:endParaRPr lang="ro-RO"/>
        </a:p>
      </dgm:t>
    </dgm:pt>
    <dgm:pt modelId="{78916825-945F-4F86-910B-94C7011EE44E}" type="sibTrans" cxnId="{15FCE2A2-54BD-4B3B-924F-58DA0D99F052}">
      <dgm:prSet/>
      <dgm:spPr/>
      <dgm:t>
        <a:bodyPr/>
        <a:lstStyle/>
        <a:p>
          <a:endParaRPr lang="ro-RO"/>
        </a:p>
      </dgm:t>
    </dgm:pt>
    <dgm:pt modelId="{6B8240D2-F662-48F7-BA99-F4380569A09A}">
      <dgm:prSet phldrT="[Text]"/>
      <dgm:spPr/>
      <dgm:t>
        <a:bodyPr/>
        <a:lstStyle/>
        <a:p>
          <a:endParaRPr lang="ro-RO" dirty="0"/>
        </a:p>
      </dgm:t>
    </dgm:pt>
    <dgm:pt modelId="{56473A5E-0889-476A-84E3-8A2EA03DC810}" type="sibTrans" cxnId="{192E1099-5042-4AA1-A2EF-B25B35DFC05B}">
      <dgm:prSet/>
      <dgm:spPr/>
      <dgm:t>
        <a:bodyPr/>
        <a:lstStyle/>
        <a:p>
          <a:endParaRPr lang="ro-RO"/>
        </a:p>
      </dgm:t>
    </dgm:pt>
    <dgm:pt modelId="{05057C2A-F6D9-4ECC-9EE2-A6A0B0E83072}" type="parTrans" cxnId="{192E1099-5042-4AA1-A2EF-B25B35DFC05B}">
      <dgm:prSet/>
      <dgm:spPr/>
      <dgm:t>
        <a:bodyPr/>
        <a:lstStyle/>
        <a:p>
          <a:endParaRPr lang="ro-RO"/>
        </a:p>
      </dgm:t>
    </dgm:pt>
    <dgm:pt modelId="{D65C1F11-9BD4-41F4-9909-CFA3BE72888F}" type="pres">
      <dgm:prSet presAssocID="{0FD765D6-9EBA-4113-AE06-6F3921B8B4D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12D7F74-759D-4437-8503-75272113C572}" type="pres">
      <dgm:prSet presAssocID="{0FD765D6-9EBA-4113-AE06-6F3921B8B4DA}" presName="children" presStyleCnt="0"/>
      <dgm:spPr/>
      <dgm:t>
        <a:bodyPr/>
        <a:lstStyle/>
        <a:p>
          <a:endParaRPr lang="en-US"/>
        </a:p>
      </dgm:t>
    </dgm:pt>
    <dgm:pt modelId="{DEFA61B4-0FA8-4AEA-99EC-B900E26B7127}" type="pres">
      <dgm:prSet presAssocID="{0FD765D6-9EBA-4113-AE06-6F3921B8B4DA}" presName="childPlaceholder" presStyleCnt="0"/>
      <dgm:spPr/>
      <dgm:t>
        <a:bodyPr/>
        <a:lstStyle/>
        <a:p>
          <a:endParaRPr lang="en-US"/>
        </a:p>
      </dgm:t>
    </dgm:pt>
    <dgm:pt modelId="{DEC0B679-F95F-46F5-8246-4496CA7784A9}" type="pres">
      <dgm:prSet presAssocID="{0FD765D6-9EBA-4113-AE06-6F3921B8B4DA}" presName="circle" presStyleCnt="0"/>
      <dgm:spPr/>
      <dgm:t>
        <a:bodyPr/>
        <a:lstStyle/>
        <a:p>
          <a:endParaRPr lang="en-US"/>
        </a:p>
      </dgm:t>
    </dgm:pt>
    <dgm:pt modelId="{5B3A68F3-A0FA-4F0F-B1DA-67A3089D1335}" type="pres">
      <dgm:prSet presAssocID="{0FD765D6-9EBA-4113-AE06-6F3921B8B4D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40941E7-2CBE-480B-8EE9-50273D8312F7}" type="pres">
      <dgm:prSet presAssocID="{0FD765D6-9EBA-4113-AE06-6F3921B8B4D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AD0C30C-776E-430E-A1A0-7FE86CFA57D0}" type="pres">
      <dgm:prSet presAssocID="{0FD765D6-9EBA-4113-AE06-6F3921B8B4D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8E18875-7EBB-4C56-83FB-2EFF4E82F91F}" type="pres">
      <dgm:prSet presAssocID="{0FD765D6-9EBA-4113-AE06-6F3921B8B4DA}" presName="quadrant4" presStyleLbl="node1" presStyleIdx="3" presStyleCnt="4" custLinFactNeighborX="-719" custLinFactNeighborY="886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69C1B87-E805-4CD1-B0C9-036281D9B278}" type="pres">
      <dgm:prSet presAssocID="{0FD765D6-9EBA-4113-AE06-6F3921B8B4DA}" presName="quadrantPlaceholder" presStyleCnt="0"/>
      <dgm:spPr/>
      <dgm:t>
        <a:bodyPr/>
        <a:lstStyle/>
        <a:p>
          <a:endParaRPr lang="en-US"/>
        </a:p>
      </dgm:t>
    </dgm:pt>
    <dgm:pt modelId="{82F4FCDB-FA50-4581-A368-B538652864E4}" type="pres">
      <dgm:prSet presAssocID="{0FD765D6-9EBA-4113-AE06-6F3921B8B4DA}" presName="center1" presStyleLbl="fgShp" presStyleIdx="0" presStyleCnt="2" custScaleX="509938" custScaleY="569780"/>
      <dgm:spPr/>
      <dgm:t>
        <a:bodyPr/>
        <a:lstStyle/>
        <a:p>
          <a:endParaRPr lang="en-US"/>
        </a:p>
      </dgm:t>
    </dgm:pt>
    <dgm:pt modelId="{05D43D9A-E441-4DCD-BBE9-E38DC20934E1}" type="pres">
      <dgm:prSet presAssocID="{0FD765D6-9EBA-4113-AE06-6F3921B8B4DA}" presName="center2" presStyleLbl="fgShp" presStyleIdx="1" presStyleCnt="2" custScaleX="514344" custScaleY="557541" custLinFactNeighborX="3960" custLinFactNeighborY="-8002"/>
      <dgm:spPr/>
      <dgm:t>
        <a:bodyPr/>
        <a:lstStyle/>
        <a:p>
          <a:endParaRPr lang="en-US"/>
        </a:p>
      </dgm:t>
    </dgm:pt>
  </dgm:ptLst>
  <dgm:cxnLst>
    <dgm:cxn modelId="{6FC84144-9A54-472C-AD90-776349C0A98A}" type="presOf" srcId="{5A83F961-F4F6-4028-BC70-E1D47CC47176}" destId="{F40941E7-2CBE-480B-8EE9-50273D8312F7}" srcOrd="0" destOrd="0" presId="urn:microsoft.com/office/officeart/2005/8/layout/cycle4#1"/>
    <dgm:cxn modelId="{192E1099-5042-4AA1-A2EF-B25B35DFC05B}" srcId="{0FD765D6-9EBA-4113-AE06-6F3921B8B4DA}" destId="{6B8240D2-F662-48F7-BA99-F4380569A09A}" srcOrd="2" destOrd="0" parTransId="{05057C2A-F6D9-4ECC-9EE2-A6A0B0E83072}" sibTransId="{56473A5E-0889-476A-84E3-8A2EA03DC810}"/>
    <dgm:cxn modelId="{A5DAD791-9305-4562-B9C4-DC68718CAEBF}" type="presOf" srcId="{6B8240D2-F662-48F7-BA99-F4380569A09A}" destId="{3AD0C30C-776E-430E-A1A0-7FE86CFA57D0}" srcOrd="0" destOrd="0" presId="urn:microsoft.com/office/officeart/2005/8/layout/cycle4#1"/>
    <dgm:cxn modelId="{6E7EF641-E49D-498E-B340-762E86D63469}" type="presOf" srcId="{FCBD4093-E6C9-460C-AD46-457300E129A4}" destId="{5B3A68F3-A0FA-4F0F-B1DA-67A3089D1335}" srcOrd="0" destOrd="0" presId="urn:microsoft.com/office/officeart/2005/8/layout/cycle4#1"/>
    <dgm:cxn modelId="{7651BC2B-CC71-4794-8DD4-8F23F080C6D7}" type="presOf" srcId="{0FD765D6-9EBA-4113-AE06-6F3921B8B4DA}" destId="{D65C1F11-9BD4-41F4-9909-CFA3BE72888F}" srcOrd="0" destOrd="0" presId="urn:microsoft.com/office/officeart/2005/8/layout/cycle4#1"/>
    <dgm:cxn modelId="{AF1CECAE-4207-45EB-A11B-1969A2E7BFA0}" srcId="{0FD765D6-9EBA-4113-AE06-6F3921B8B4DA}" destId="{FCBD4093-E6C9-460C-AD46-457300E129A4}" srcOrd="0" destOrd="0" parTransId="{1C2C23B9-5EC5-47B1-88AD-33D4570AFBF6}" sibTransId="{17538D66-0790-42C1-A006-1F204146D48F}"/>
    <dgm:cxn modelId="{15FCE2A2-54BD-4B3B-924F-58DA0D99F052}" srcId="{0FD765D6-9EBA-4113-AE06-6F3921B8B4DA}" destId="{5A83F961-F4F6-4028-BC70-E1D47CC47176}" srcOrd="1" destOrd="0" parTransId="{52121C21-E4EC-4174-9324-36AA2621166A}" sibTransId="{78916825-945F-4F86-910B-94C7011EE44E}"/>
    <dgm:cxn modelId="{DAEF8069-5584-407E-AFDA-E9E4DB52D152}" type="presParOf" srcId="{D65C1F11-9BD4-41F4-9909-CFA3BE72888F}" destId="{D12D7F74-759D-4437-8503-75272113C572}" srcOrd="0" destOrd="0" presId="urn:microsoft.com/office/officeart/2005/8/layout/cycle4#1"/>
    <dgm:cxn modelId="{4EB61399-3A77-422F-AF55-FD192AAAA046}" type="presParOf" srcId="{D12D7F74-759D-4437-8503-75272113C572}" destId="{DEFA61B4-0FA8-4AEA-99EC-B900E26B7127}" srcOrd="0" destOrd="0" presId="urn:microsoft.com/office/officeart/2005/8/layout/cycle4#1"/>
    <dgm:cxn modelId="{7BE25D9B-F1C3-41F4-9F58-7A9D61646ABB}" type="presParOf" srcId="{D65C1F11-9BD4-41F4-9909-CFA3BE72888F}" destId="{DEC0B679-F95F-46F5-8246-4496CA7784A9}" srcOrd="1" destOrd="0" presId="urn:microsoft.com/office/officeart/2005/8/layout/cycle4#1"/>
    <dgm:cxn modelId="{FC23726F-FF9E-4871-86A4-493F2546E6A5}" type="presParOf" srcId="{DEC0B679-F95F-46F5-8246-4496CA7784A9}" destId="{5B3A68F3-A0FA-4F0F-B1DA-67A3089D1335}" srcOrd="0" destOrd="0" presId="urn:microsoft.com/office/officeart/2005/8/layout/cycle4#1"/>
    <dgm:cxn modelId="{5C9FBE2D-E873-4E67-BC4C-78B22A4A0EC0}" type="presParOf" srcId="{DEC0B679-F95F-46F5-8246-4496CA7784A9}" destId="{F40941E7-2CBE-480B-8EE9-50273D8312F7}" srcOrd="1" destOrd="0" presId="urn:microsoft.com/office/officeart/2005/8/layout/cycle4#1"/>
    <dgm:cxn modelId="{2E3477B9-B684-4105-A064-9A93804D7408}" type="presParOf" srcId="{DEC0B679-F95F-46F5-8246-4496CA7784A9}" destId="{3AD0C30C-776E-430E-A1A0-7FE86CFA57D0}" srcOrd="2" destOrd="0" presId="urn:microsoft.com/office/officeart/2005/8/layout/cycle4#1"/>
    <dgm:cxn modelId="{3FD21039-12FD-44EC-8A42-A4C51464D7CF}" type="presParOf" srcId="{DEC0B679-F95F-46F5-8246-4496CA7784A9}" destId="{D8E18875-7EBB-4C56-83FB-2EFF4E82F91F}" srcOrd="3" destOrd="0" presId="urn:microsoft.com/office/officeart/2005/8/layout/cycle4#1"/>
    <dgm:cxn modelId="{0792EB28-E5DE-45A2-85BD-FF787139B3BA}" type="presParOf" srcId="{DEC0B679-F95F-46F5-8246-4496CA7784A9}" destId="{469C1B87-E805-4CD1-B0C9-036281D9B278}" srcOrd="4" destOrd="0" presId="urn:microsoft.com/office/officeart/2005/8/layout/cycle4#1"/>
    <dgm:cxn modelId="{30F307E2-772A-4295-AE26-13C59D492A35}" type="presParOf" srcId="{D65C1F11-9BD4-41F4-9909-CFA3BE72888F}" destId="{82F4FCDB-FA50-4581-A368-B538652864E4}" srcOrd="2" destOrd="0" presId="urn:microsoft.com/office/officeart/2005/8/layout/cycle4#1"/>
    <dgm:cxn modelId="{D50936A3-7C67-41C8-B57A-CF3BB07E308C}" type="presParOf" srcId="{D65C1F11-9BD4-41F4-9909-CFA3BE72888F}" destId="{05D43D9A-E441-4DCD-BBE9-E38DC20934E1}" srcOrd="3" destOrd="0" presId="urn:microsoft.com/office/officeart/2005/8/layout/cycle4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3A68F3-A0FA-4F0F-B1DA-67A3089D1335}">
      <dsp:nvSpPr>
        <dsp:cNvPr id="0" name=""/>
        <dsp:cNvSpPr/>
      </dsp:nvSpPr>
      <dsp:spPr>
        <a:xfrm>
          <a:off x="4229257" y="1125097"/>
          <a:ext cx="8546796" cy="8546796"/>
        </a:xfrm>
        <a:prstGeom prst="pieWedg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6500" kern="1200" dirty="0"/>
        </a:p>
      </dsp:txBody>
      <dsp:txXfrm>
        <a:off x="4229257" y="1125097"/>
        <a:ext cx="8546796" cy="8546796"/>
      </dsp:txXfrm>
    </dsp:sp>
    <dsp:sp modelId="{F40941E7-2CBE-480B-8EE9-50273D8312F7}">
      <dsp:nvSpPr>
        <dsp:cNvPr id="0" name=""/>
        <dsp:cNvSpPr/>
      </dsp:nvSpPr>
      <dsp:spPr>
        <a:xfrm rot="5400000">
          <a:off x="13170825" y="1125097"/>
          <a:ext cx="8546796" cy="8546796"/>
        </a:xfrm>
        <a:prstGeom prst="pieWedge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6500" kern="1200" dirty="0"/>
        </a:p>
      </dsp:txBody>
      <dsp:txXfrm rot="5400000">
        <a:off x="13170825" y="1125097"/>
        <a:ext cx="8546796" cy="8546796"/>
      </dsp:txXfrm>
    </dsp:sp>
    <dsp:sp modelId="{3AD0C30C-776E-430E-A1A0-7FE86CFA57D0}">
      <dsp:nvSpPr>
        <dsp:cNvPr id="0" name=""/>
        <dsp:cNvSpPr/>
      </dsp:nvSpPr>
      <dsp:spPr>
        <a:xfrm rot="10800000">
          <a:off x="13170825" y="10066665"/>
          <a:ext cx="8546796" cy="8546796"/>
        </a:xfrm>
        <a:prstGeom prst="pieWedge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6500" kern="1200" dirty="0"/>
        </a:p>
      </dsp:txBody>
      <dsp:txXfrm rot="10800000">
        <a:off x="13170825" y="10066665"/>
        <a:ext cx="8546796" cy="8546796"/>
      </dsp:txXfrm>
    </dsp:sp>
    <dsp:sp modelId="{D8E18875-7EBB-4C56-83FB-2EFF4E82F91F}">
      <dsp:nvSpPr>
        <dsp:cNvPr id="0" name=""/>
        <dsp:cNvSpPr/>
      </dsp:nvSpPr>
      <dsp:spPr>
        <a:xfrm rot="16200000">
          <a:off x="4167805" y="10142390"/>
          <a:ext cx="8546796" cy="8546796"/>
        </a:xfrm>
        <a:prstGeom prst="pieWedg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4FCDB-FA50-4581-A368-B538652864E4}">
      <dsp:nvSpPr>
        <dsp:cNvPr id="0" name=""/>
        <dsp:cNvSpPr/>
      </dsp:nvSpPr>
      <dsp:spPr>
        <a:xfrm>
          <a:off x="5449521" y="2065502"/>
          <a:ext cx="15047835" cy="14620627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43D9A-E441-4DCD-BBE9-E38DC20934E1}">
      <dsp:nvSpPr>
        <dsp:cNvPr id="0" name=""/>
        <dsp:cNvSpPr/>
      </dsp:nvSpPr>
      <dsp:spPr>
        <a:xfrm rot="10800000">
          <a:off x="5501369" y="3004124"/>
          <a:ext cx="15177852" cy="14306573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298" y="15907188"/>
            <a:ext cx="26013249" cy="109761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576" y="29016963"/>
            <a:ext cx="21422677" cy="130860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73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4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2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9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69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16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90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640E-16CA-4D48-81F1-E4C14D244671}" type="datetimeFigureOut">
              <a:rPr lang="ro-RO" smtClean="0"/>
              <a:pPr/>
              <a:t>04.02.2014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F517-3382-4C49-984B-19F1CB2ACAE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640E-16CA-4D48-81F1-E4C14D244671}" type="datetimeFigureOut">
              <a:rPr lang="ro-RO" smtClean="0"/>
              <a:pPr/>
              <a:t>04.02.2014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F517-3382-4C49-984B-19F1CB2ACAE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87774" y="2050641"/>
            <a:ext cx="6885860" cy="436913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201" y="2050641"/>
            <a:ext cx="20147516" cy="436913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640E-16CA-4D48-81F1-E4C14D244671}" type="datetimeFigureOut">
              <a:rPr lang="ro-RO" smtClean="0"/>
              <a:pPr/>
              <a:t>04.02.2014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F517-3382-4C49-984B-19F1CB2ACAE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640E-16CA-4D48-81F1-E4C14D244671}" type="datetimeFigureOut">
              <a:rPr lang="ro-RO" smtClean="0"/>
              <a:pPr/>
              <a:t>04.02.2014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F517-3382-4C49-984B-19F1CB2ACAE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507" y="32904855"/>
            <a:ext cx="26013249" cy="10170160"/>
          </a:xfrm>
        </p:spPr>
        <p:txBody>
          <a:bodyPr anchor="t"/>
          <a:lstStyle>
            <a:lvl1pPr algn="l">
              <a:defRPr sz="184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507" y="21703466"/>
            <a:ext cx="26013249" cy="11201394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073807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47618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2142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9524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369047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44285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51666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59047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640E-16CA-4D48-81F1-E4C14D244671}" type="datetimeFigureOut">
              <a:rPr lang="ro-RO" smtClean="0"/>
              <a:pPr/>
              <a:t>04.02.2014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F517-3382-4C49-984B-19F1CB2ACAE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0191" y="11948178"/>
            <a:ext cx="13516690" cy="33793854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4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56944" y="11948178"/>
            <a:ext cx="13516690" cy="33793854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4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640E-16CA-4D48-81F1-E4C14D244671}" type="datetimeFigureOut">
              <a:rPr lang="ro-RO" smtClean="0"/>
              <a:pPr/>
              <a:t>04.02.2014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F517-3382-4C49-984B-19F1CB2ACAE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201" y="11462189"/>
            <a:ext cx="13522004" cy="4776890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73807" indent="0">
              <a:buNone/>
              <a:defRPr sz="9400" b="1"/>
            </a:lvl2pPr>
            <a:lvl3pPr marL="4147618" indent="0">
              <a:buNone/>
              <a:defRPr sz="8100" b="1"/>
            </a:lvl3pPr>
            <a:lvl4pPr marL="6221429" indent="0">
              <a:buNone/>
              <a:defRPr sz="7200" b="1"/>
            </a:lvl4pPr>
            <a:lvl5pPr marL="8295240" indent="0">
              <a:buNone/>
              <a:defRPr sz="7200" b="1"/>
            </a:lvl5pPr>
            <a:lvl6pPr marL="10369047" indent="0">
              <a:buNone/>
              <a:defRPr sz="7200" b="1"/>
            </a:lvl6pPr>
            <a:lvl7pPr marL="12442858" indent="0">
              <a:buNone/>
              <a:defRPr sz="7200" b="1"/>
            </a:lvl7pPr>
            <a:lvl8pPr marL="14516669" indent="0">
              <a:buNone/>
              <a:defRPr sz="7200" b="1"/>
            </a:lvl8pPr>
            <a:lvl9pPr marL="16590475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201" y="16239067"/>
            <a:ext cx="13522004" cy="29502948"/>
          </a:xfrm>
        </p:spPr>
        <p:txBody>
          <a:bodyPr/>
          <a:lstStyle>
            <a:lvl1pPr>
              <a:defRPr sz="10800"/>
            </a:lvl1pPr>
            <a:lvl2pPr>
              <a:defRPr sz="94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46320" y="11462189"/>
            <a:ext cx="13527319" cy="4776890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73807" indent="0">
              <a:buNone/>
              <a:defRPr sz="9400" b="1"/>
            </a:lvl2pPr>
            <a:lvl3pPr marL="4147618" indent="0">
              <a:buNone/>
              <a:defRPr sz="8100" b="1"/>
            </a:lvl3pPr>
            <a:lvl4pPr marL="6221429" indent="0">
              <a:buNone/>
              <a:defRPr sz="7200" b="1"/>
            </a:lvl4pPr>
            <a:lvl5pPr marL="8295240" indent="0">
              <a:buNone/>
              <a:defRPr sz="7200" b="1"/>
            </a:lvl5pPr>
            <a:lvl6pPr marL="10369047" indent="0">
              <a:buNone/>
              <a:defRPr sz="7200" b="1"/>
            </a:lvl6pPr>
            <a:lvl7pPr marL="12442858" indent="0">
              <a:buNone/>
              <a:defRPr sz="7200" b="1"/>
            </a:lvl7pPr>
            <a:lvl8pPr marL="14516669" indent="0">
              <a:buNone/>
              <a:defRPr sz="7200" b="1"/>
            </a:lvl8pPr>
            <a:lvl9pPr marL="16590475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46320" y="16239067"/>
            <a:ext cx="13527319" cy="29502948"/>
          </a:xfrm>
        </p:spPr>
        <p:txBody>
          <a:bodyPr/>
          <a:lstStyle>
            <a:lvl1pPr>
              <a:defRPr sz="10800"/>
            </a:lvl1pPr>
            <a:lvl2pPr>
              <a:defRPr sz="94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640E-16CA-4D48-81F1-E4C14D244671}" type="datetimeFigureOut">
              <a:rPr lang="ro-RO" smtClean="0"/>
              <a:pPr/>
              <a:t>04.02.2014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F517-3382-4C49-984B-19F1CB2ACAE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640E-16CA-4D48-81F1-E4C14D244671}" type="datetimeFigureOut">
              <a:rPr lang="ro-RO" smtClean="0"/>
              <a:pPr/>
              <a:t>04.02.2014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F517-3382-4C49-984B-19F1CB2ACAE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640E-16CA-4D48-81F1-E4C14D244671}" type="datetimeFigureOut">
              <a:rPr lang="ro-RO" smtClean="0"/>
              <a:pPr/>
              <a:t>04.02.2014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F517-3382-4C49-984B-19F1CB2ACAE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199" y="2038787"/>
            <a:ext cx="10068450" cy="8676639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5252" y="2038787"/>
            <a:ext cx="17108392" cy="43703245"/>
          </a:xfrm>
        </p:spPr>
        <p:txBody>
          <a:bodyPr/>
          <a:lstStyle>
            <a:lvl1pPr>
              <a:defRPr sz="14800"/>
            </a:lvl1pPr>
            <a:lvl2pPr>
              <a:defRPr sz="12500"/>
            </a:lvl2pPr>
            <a:lvl3pPr>
              <a:defRPr sz="108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199" y="10715435"/>
            <a:ext cx="10068450" cy="35026602"/>
          </a:xfrm>
        </p:spPr>
        <p:txBody>
          <a:bodyPr/>
          <a:lstStyle>
            <a:lvl1pPr marL="0" indent="0">
              <a:buNone/>
              <a:defRPr sz="6300"/>
            </a:lvl1pPr>
            <a:lvl2pPr marL="2073807" indent="0">
              <a:buNone/>
              <a:defRPr sz="5400"/>
            </a:lvl2pPr>
            <a:lvl3pPr marL="4147618" indent="0">
              <a:buNone/>
              <a:defRPr sz="4500"/>
            </a:lvl3pPr>
            <a:lvl4pPr marL="6221429" indent="0">
              <a:buNone/>
              <a:defRPr sz="4000"/>
            </a:lvl4pPr>
            <a:lvl5pPr marL="8295240" indent="0">
              <a:buNone/>
              <a:defRPr sz="4000"/>
            </a:lvl5pPr>
            <a:lvl6pPr marL="10369047" indent="0">
              <a:buNone/>
              <a:defRPr sz="4000"/>
            </a:lvl6pPr>
            <a:lvl7pPr marL="12442858" indent="0">
              <a:buNone/>
              <a:defRPr sz="4000"/>
            </a:lvl7pPr>
            <a:lvl8pPr marL="14516669" indent="0">
              <a:buNone/>
              <a:defRPr sz="4000"/>
            </a:lvl8pPr>
            <a:lvl9pPr marL="16590475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640E-16CA-4D48-81F1-E4C14D244671}" type="datetimeFigureOut">
              <a:rPr lang="ro-RO" smtClean="0"/>
              <a:pPr/>
              <a:t>04.02.2014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F517-3382-4C49-984B-19F1CB2ACAE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566" y="35844485"/>
            <a:ext cx="18362296" cy="4231646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8566" y="4575386"/>
            <a:ext cx="18362296" cy="30723840"/>
          </a:xfrm>
        </p:spPr>
        <p:txBody>
          <a:bodyPr/>
          <a:lstStyle>
            <a:lvl1pPr marL="0" indent="0">
              <a:buNone/>
              <a:defRPr sz="14800"/>
            </a:lvl1pPr>
            <a:lvl2pPr marL="2073807" indent="0">
              <a:buNone/>
              <a:defRPr sz="12500"/>
            </a:lvl2pPr>
            <a:lvl3pPr marL="4147618" indent="0">
              <a:buNone/>
              <a:defRPr sz="10800"/>
            </a:lvl3pPr>
            <a:lvl4pPr marL="6221429" indent="0">
              <a:buNone/>
              <a:defRPr sz="9400"/>
            </a:lvl4pPr>
            <a:lvl5pPr marL="8295240" indent="0">
              <a:buNone/>
              <a:defRPr sz="9400"/>
            </a:lvl5pPr>
            <a:lvl6pPr marL="10369047" indent="0">
              <a:buNone/>
              <a:defRPr sz="9400"/>
            </a:lvl6pPr>
            <a:lvl7pPr marL="12442858" indent="0">
              <a:buNone/>
              <a:defRPr sz="9400"/>
            </a:lvl7pPr>
            <a:lvl8pPr marL="14516669" indent="0">
              <a:buNone/>
              <a:defRPr sz="9400"/>
            </a:lvl8pPr>
            <a:lvl9pPr marL="16590475" indent="0">
              <a:buNone/>
              <a:defRPr sz="94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8566" y="40076131"/>
            <a:ext cx="18362296" cy="6009634"/>
          </a:xfrm>
        </p:spPr>
        <p:txBody>
          <a:bodyPr/>
          <a:lstStyle>
            <a:lvl1pPr marL="0" indent="0">
              <a:buNone/>
              <a:defRPr sz="6300"/>
            </a:lvl1pPr>
            <a:lvl2pPr marL="2073807" indent="0">
              <a:buNone/>
              <a:defRPr sz="5400"/>
            </a:lvl2pPr>
            <a:lvl3pPr marL="4147618" indent="0">
              <a:buNone/>
              <a:defRPr sz="4500"/>
            </a:lvl3pPr>
            <a:lvl4pPr marL="6221429" indent="0">
              <a:buNone/>
              <a:defRPr sz="4000"/>
            </a:lvl4pPr>
            <a:lvl5pPr marL="8295240" indent="0">
              <a:buNone/>
              <a:defRPr sz="4000"/>
            </a:lvl5pPr>
            <a:lvl6pPr marL="10369047" indent="0">
              <a:buNone/>
              <a:defRPr sz="4000"/>
            </a:lvl6pPr>
            <a:lvl7pPr marL="12442858" indent="0">
              <a:buNone/>
              <a:defRPr sz="4000"/>
            </a:lvl7pPr>
            <a:lvl8pPr marL="14516669" indent="0">
              <a:buNone/>
              <a:defRPr sz="4000"/>
            </a:lvl8pPr>
            <a:lvl9pPr marL="16590475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640E-16CA-4D48-81F1-E4C14D244671}" type="datetimeFigureOut">
              <a:rPr lang="ro-RO" smtClean="0"/>
              <a:pPr/>
              <a:t>04.02.2014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F517-3382-4C49-984B-19F1CB2ACAE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197" y="2050643"/>
            <a:ext cx="27543444" cy="8534398"/>
          </a:xfrm>
          <a:prstGeom prst="rect">
            <a:avLst/>
          </a:prstGeom>
        </p:spPr>
        <p:txBody>
          <a:bodyPr vert="horz" lIns="414763" tIns="207382" rIns="414763" bIns="2073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197" y="11948178"/>
            <a:ext cx="27543444" cy="33793854"/>
          </a:xfrm>
          <a:prstGeom prst="rect">
            <a:avLst/>
          </a:prstGeom>
        </p:spPr>
        <p:txBody>
          <a:bodyPr vert="horz" lIns="414763" tIns="207382" rIns="414763" bIns="2073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0201" y="47460758"/>
            <a:ext cx="7140894" cy="2726264"/>
          </a:xfrm>
          <a:prstGeom prst="rect">
            <a:avLst/>
          </a:prstGeom>
        </p:spPr>
        <p:txBody>
          <a:bodyPr vert="horz" lIns="414763" tIns="207382" rIns="414763" bIns="207382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640E-16CA-4D48-81F1-E4C14D244671}" type="datetimeFigureOut">
              <a:rPr lang="ro-RO" smtClean="0"/>
              <a:pPr/>
              <a:t>04.02.2014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56313" y="47460758"/>
            <a:ext cx="9691211" cy="2726264"/>
          </a:xfrm>
          <a:prstGeom prst="rect">
            <a:avLst/>
          </a:prstGeom>
        </p:spPr>
        <p:txBody>
          <a:bodyPr vert="horz" lIns="414763" tIns="207382" rIns="414763" bIns="207382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32743" y="47460758"/>
            <a:ext cx="7140894" cy="2726264"/>
          </a:xfrm>
          <a:prstGeom prst="rect">
            <a:avLst/>
          </a:prstGeom>
        </p:spPr>
        <p:txBody>
          <a:bodyPr vert="horz" lIns="414763" tIns="207382" rIns="414763" bIns="207382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0F517-3382-4C49-984B-19F1CB2ACAE9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47618" rtl="0" eaLnBrk="1" latinLnBrk="0" hangingPunct="1">
        <a:spcBef>
          <a:spcPct val="0"/>
        </a:spcBef>
        <a:buNone/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5357" indent="-1555357" algn="l" defTabSz="4147618" rtl="0" eaLnBrk="1" latinLnBrk="0" hangingPunct="1">
        <a:spcBef>
          <a:spcPct val="20000"/>
        </a:spcBef>
        <a:buFont typeface="Arial" pitchFamily="34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369939" indent="-1296132" algn="l" defTabSz="4147618" rtl="0" eaLnBrk="1" latinLnBrk="0" hangingPunct="1">
        <a:spcBef>
          <a:spcPct val="20000"/>
        </a:spcBef>
        <a:buFont typeface="Arial" pitchFamily="34" charset="0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184521" indent="-1036908" algn="l" defTabSz="4147618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58328" indent="-1036908" algn="l" defTabSz="4147618" rtl="0" eaLnBrk="1" latinLnBrk="0" hangingPunct="1">
        <a:spcBef>
          <a:spcPct val="20000"/>
        </a:spcBef>
        <a:buFont typeface="Arial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332148" indent="-1036908" algn="l" defTabSz="4147618" rtl="0" eaLnBrk="1" latinLnBrk="0" hangingPunct="1">
        <a:spcBef>
          <a:spcPct val="20000"/>
        </a:spcBef>
        <a:buFont typeface="Arial" pitchFamily="34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405950" indent="-1036908" algn="l" defTabSz="4147618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479761" indent="-1036908" algn="l" defTabSz="4147618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5553568" indent="-1036908" algn="l" defTabSz="4147618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7627379" indent="-1036908" algn="l" defTabSz="4147618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4147618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73807" algn="l" defTabSz="4147618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47618" algn="l" defTabSz="4147618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221429" algn="l" defTabSz="4147618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95240" algn="l" defTabSz="4147618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369047" algn="l" defTabSz="4147618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2858" algn="l" defTabSz="4147618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516669" algn="l" defTabSz="4147618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590475" algn="l" defTabSz="4147618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ccvademc@utcb.ro" TargetMode="External"/><Relationship Id="rId13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6.png"/><Relationship Id="rId10" Type="http://schemas.openxmlformats.org/officeDocument/2006/relationships/hyperlink" Target="http://www.ccvademc.utcb.ro/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mailto:mariagh@utcb.ro" TargetMode="External"/><Relationship Id="rId1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595312" y="5943601"/>
            <a:ext cx="29413199" cy="2971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94" tIns="42495" rIns="84994" bIns="42495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" y="447514"/>
            <a:ext cx="837691" cy="166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14763" tIns="207382" rIns="414763" bIns="2073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23921" y="1752603"/>
            <a:ext cx="4419454" cy="2895599"/>
            <a:chOff x="476" y="3132"/>
            <a:chExt cx="2595" cy="1220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651" y="3132"/>
              <a:ext cx="1981" cy="398"/>
            </a:xfrm>
            <a:prstGeom prst="curvedDownArrow">
              <a:avLst>
                <a:gd name="adj1" fmla="val 56019"/>
                <a:gd name="adj2" fmla="val 155566"/>
                <a:gd name="adj3" fmla="val 33333"/>
              </a:avLst>
            </a:prstGeom>
            <a:solidFill>
              <a:srgbClr val="00B050"/>
            </a:solidFill>
            <a:ln w="63500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o-RO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39" y="3480"/>
              <a:ext cx="2432" cy="526"/>
            </a:xfrm>
            <a:prstGeom prst="rect">
              <a:avLst/>
            </a:prstGeom>
            <a:solidFill>
              <a:srgbClr val="00B05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147618" fontAlgn="base">
                <a:spcBef>
                  <a:spcPct val="0"/>
                </a:spcBef>
                <a:spcAft>
                  <a:spcPts val="4540"/>
                </a:spcAft>
              </a:pPr>
              <a:r>
                <a:rPr lang="ro-RO" sz="5400" b="1" dirty="0" smtClean="0">
                  <a:latin typeface="Verdana" pitchFamily="34" charset="0"/>
                  <a:cs typeface="Arial" pitchFamily="34" charset="0"/>
                </a:rPr>
                <a:t>VADEMC</a:t>
              </a:r>
              <a:endParaRPr lang="ro-RO" sz="5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rot="11045142">
              <a:off x="476" y="3954"/>
              <a:ext cx="1981" cy="398"/>
            </a:xfrm>
            <a:prstGeom prst="curvedDownArrow">
              <a:avLst>
                <a:gd name="adj1" fmla="val 56019"/>
                <a:gd name="adj2" fmla="val 155566"/>
                <a:gd name="adj3" fmla="val 33333"/>
              </a:avLst>
            </a:prstGeom>
            <a:solidFill>
              <a:srgbClr val="00B050"/>
            </a:solidFill>
            <a:ln w="63500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o-RO"/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862512" y="1625254"/>
            <a:ext cx="19888200" cy="338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4763" tIns="207382" rIns="414763" bIns="207382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TECHNICAL UNIVERSITY OF CIVIL ENGINEERING </a:t>
            </a:r>
          </a:p>
          <a:p>
            <a:pPr algn="ctr"/>
            <a:r>
              <a:rPr lang="en-US" sz="4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Research Center of Mineral Waste </a:t>
            </a:r>
            <a:r>
              <a:rPr lang="en-US" sz="4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Valorisation</a:t>
            </a:r>
            <a:r>
              <a:rPr lang="en-US" sz="4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into Construction Materials </a:t>
            </a:r>
          </a:p>
          <a:p>
            <a:pPr algn="ctr"/>
            <a:r>
              <a:rPr lang="it-IT" sz="3600" b="1" dirty="0" smtClean="0"/>
              <a:t>Bd. Lacul Tei 124 * Sect</a:t>
            </a:r>
            <a:r>
              <a:rPr lang="ro-RO" sz="3600" b="1" dirty="0" smtClean="0"/>
              <a:t>or</a:t>
            </a:r>
            <a:r>
              <a:rPr lang="it-IT" sz="3600" b="1" dirty="0" smtClean="0"/>
              <a:t> 2 * RO-020396 * Bucureşti - ROMÂNIA</a:t>
            </a:r>
            <a:endParaRPr lang="en-US" sz="3600" b="1" dirty="0" smtClean="0"/>
          </a:p>
          <a:p>
            <a:pPr algn="ctr"/>
            <a:r>
              <a:rPr lang="es-ES" sz="3600" b="1" dirty="0" smtClean="0"/>
              <a:t>Tel.: +40-21-242.12.08, </a:t>
            </a:r>
            <a:r>
              <a:rPr lang="ro-RO" sz="3600" b="1" dirty="0" smtClean="0"/>
              <a:t> </a:t>
            </a:r>
            <a:r>
              <a:rPr lang="es-ES" sz="3600" b="1" dirty="0" smtClean="0"/>
              <a:t>Fax: +40-21-242.07.81</a:t>
            </a:r>
            <a:endParaRPr lang="ro-RO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6314" y="2209799"/>
            <a:ext cx="5829480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xmlns="" val="2855518072"/>
              </p:ext>
            </p:extLst>
          </p:nvPr>
        </p:nvGraphicFramePr>
        <p:xfrm>
          <a:off x="2347923" y="9525014"/>
          <a:ext cx="25946879" cy="1973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47712" y="30327600"/>
            <a:ext cx="29260801" cy="11719774"/>
          </a:xfrm>
          <a:prstGeom prst="rect">
            <a:avLst/>
          </a:prstGeom>
          <a:solidFill>
            <a:schemeClr val="accent3">
              <a:lumMod val="40000"/>
              <a:lumOff val="60000"/>
              <a:alpha val="92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vert="horz" wrap="square" lIns="84994" tIns="42495" rIns="84994" bIns="42495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en-US" sz="3600" dirty="0" smtClean="0"/>
          </a:p>
          <a:p>
            <a:pPr lvl="0"/>
            <a:endParaRPr lang="en-US" sz="3600" dirty="0"/>
          </a:p>
          <a:p>
            <a:pPr lvl="0"/>
            <a:endParaRPr lang="en-US" sz="3600" dirty="0"/>
          </a:p>
          <a:p>
            <a:pPr lvl="0">
              <a:buFont typeface="Arial" pitchFamily="34" charset="0"/>
              <a:buChar char="•"/>
            </a:pPr>
            <a:endParaRPr lang="en-US" sz="3600" dirty="0" smtClean="0"/>
          </a:p>
          <a:p>
            <a:pPr lvl="0">
              <a:buFont typeface="Arial" pitchFamily="34" charset="0"/>
              <a:buChar char="•"/>
            </a:pPr>
            <a:endParaRPr lang="en-US" sz="3600" dirty="0"/>
          </a:p>
          <a:p>
            <a:pPr lvl="0">
              <a:buFont typeface="Arial" pitchFamily="34" charset="0"/>
              <a:buChar char="•"/>
            </a:pPr>
            <a:endParaRPr lang="en-US" sz="3600" dirty="0" smtClean="0"/>
          </a:p>
          <a:p>
            <a:pPr lvl="0">
              <a:buFont typeface="Arial" pitchFamily="34" charset="0"/>
              <a:buChar char="•"/>
            </a:pPr>
            <a:endParaRPr lang="en-US" sz="3600" dirty="0"/>
          </a:p>
          <a:p>
            <a:pPr lvl="0">
              <a:buFont typeface="Arial" pitchFamily="34" charset="0"/>
              <a:buChar char="•"/>
            </a:pPr>
            <a:endParaRPr lang="en-US" sz="3600" dirty="0" smtClean="0"/>
          </a:p>
          <a:p>
            <a:pPr lvl="0">
              <a:buFont typeface="Arial" pitchFamily="34" charset="0"/>
              <a:buChar char="•"/>
            </a:pPr>
            <a:endParaRPr lang="en-US" sz="3600" dirty="0"/>
          </a:p>
          <a:p>
            <a:pPr lvl="0">
              <a:buFont typeface="Arial" pitchFamily="34" charset="0"/>
              <a:buChar char="•"/>
            </a:pPr>
            <a:endParaRPr lang="en-US" sz="3600" dirty="0" smtClean="0"/>
          </a:p>
          <a:p>
            <a:pPr lvl="0">
              <a:buFont typeface="Arial" pitchFamily="34" charset="0"/>
              <a:buChar char="•"/>
            </a:pPr>
            <a:endParaRPr lang="en-US" sz="3600" dirty="0"/>
          </a:p>
          <a:p>
            <a:pPr lvl="0"/>
            <a:endParaRPr lang="en-US" sz="3600" dirty="0"/>
          </a:p>
          <a:p>
            <a:pPr lvl="0"/>
            <a:endParaRPr lang="en-US" sz="3600" dirty="0" smtClean="0"/>
          </a:p>
          <a:p>
            <a:pPr lvl="0"/>
            <a:endParaRPr lang="en-US" sz="3600" dirty="0"/>
          </a:p>
          <a:p>
            <a:pPr lvl="0"/>
            <a:endParaRPr lang="en-US" sz="3600" dirty="0" smtClean="0"/>
          </a:p>
          <a:p>
            <a:pPr lvl="0"/>
            <a:endParaRPr lang="en-US" sz="3600" dirty="0"/>
          </a:p>
          <a:p>
            <a:pPr lvl="0"/>
            <a:endParaRPr lang="en-US" sz="3600" dirty="0" smtClean="0"/>
          </a:p>
          <a:p>
            <a:pPr lvl="0"/>
            <a:endParaRPr lang="en-US" sz="3600" dirty="0"/>
          </a:p>
          <a:p>
            <a:pPr lvl="0"/>
            <a:endParaRPr lang="en-US" sz="3600" dirty="0" smtClean="0"/>
          </a:p>
          <a:p>
            <a:pPr lvl="0"/>
            <a:endParaRPr lang="ro-RO" sz="3600" dirty="0"/>
          </a:p>
          <a:p>
            <a:endParaRPr lang="ro-RO" sz="3600" dirty="0" smtClean="0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1116335" y="47709655"/>
            <a:ext cx="28947216" cy="2429945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solidFill>
              <a:srgbClr val="00A44A"/>
            </a:solidFill>
            <a:round/>
            <a:headEnd/>
            <a:tailEnd/>
          </a:ln>
        </p:spPr>
        <p:txBody>
          <a:bodyPr vert="horz" wrap="square" lIns="84994" tIns="42495" rIns="84994" bIns="42495" numCol="1" anchor="t" anchorCtr="0" compatLnSpc="1">
            <a:prstTxWarp prst="textNoShape">
              <a:avLst/>
            </a:prstTxWarp>
          </a:bodyPr>
          <a:lstStyle/>
          <a:p>
            <a:pPr defTabSz="849962" fontAlgn="base">
              <a:spcBef>
                <a:spcPct val="0"/>
              </a:spcBef>
            </a:pPr>
            <a:r>
              <a:rPr lang="en-US" sz="4000" b="1" dirty="0" smtClean="0">
                <a:cs typeface="Arial" pitchFamily="34" charset="0"/>
              </a:rPr>
              <a:t>  </a:t>
            </a:r>
            <a:r>
              <a:rPr lang="ro-RO" sz="4000" b="1" dirty="0" smtClean="0">
                <a:cs typeface="Arial" pitchFamily="34" charset="0"/>
              </a:rPr>
              <a:t>Director </a:t>
            </a:r>
            <a:r>
              <a:rPr lang="en-US" sz="4000" b="1" dirty="0" smtClean="0">
                <a:cs typeface="Arial" pitchFamily="34" charset="0"/>
              </a:rPr>
              <a:t>of the </a:t>
            </a:r>
            <a:r>
              <a:rPr lang="en-US" sz="4000" b="1" dirty="0" smtClean="0">
                <a:ea typeface="Times New Roman" pitchFamily="18" charset="0"/>
                <a:cs typeface="Arial" pitchFamily="34" charset="0"/>
              </a:rPr>
              <a:t>Research Center of Mineral Waste </a:t>
            </a:r>
            <a:r>
              <a:rPr lang="en-US" sz="4000" b="1" dirty="0" err="1" smtClean="0">
                <a:ea typeface="Times New Roman" pitchFamily="18" charset="0"/>
                <a:cs typeface="Arial" pitchFamily="34" charset="0"/>
              </a:rPr>
              <a:t>Valorisation</a:t>
            </a:r>
            <a:r>
              <a:rPr lang="en-US" sz="4000" b="1" dirty="0" smtClean="0">
                <a:ea typeface="Times New Roman" pitchFamily="18" charset="0"/>
                <a:cs typeface="Arial" pitchFamily="34" charset="0"/>
              </a:rPr>
              <a:t> into Construction Materials </a:t>
            </a:r>
            <a:r>
              <a:rPr lang="en-US" sz="4000" b="1" dirty="0" smtClean="0">
                <a:ea typeface="Verdana" pitchFamily="34" charset="0"/>
                <a:cs typeface="Aharoni" pitchFamily="2" charset="-79"/>
              </a:rPr>
              <a:t>(</a:t>
            </a:r>
            <a:r>
              <a:rPr lang="ro-RO" sz="4000" b="1" dirty="0" smtClean="0">
                <a:cs typeface="Aharoni" pitchFamily="2" charset="-79"/>
              </a:rPr>
              <a:t>CC-VADEMC</a:t>
            </a:r>
            <a:r>
              <a:rPr lang="en-US" sz="4000" b="1" dirty="0" smtClean="0">
                <a:cs typeface="Aharoni" pitchFamily="2" charset="-79"/>
              </a:rPr>
              <a:t>)</a:t>
            </a:r>
            <a:r>
              <a:rPr lang="en-US" sz="4000" b="1" dirty="0" smtClean="0">
                <a:ea typeface="Verdana" pitchFamily="34" charset="0"/>
                <a:cs typeface="Aharoni" pitchFamily="2" charset="-79"/>
              </a:rPr>
              <a:t> </a:t>
            </a:r>
            <a:endParaRPr lang="ro-RO" sz="4000" b="1" dirty="0" smtClean="0">
              <a:cs typeface="Arial" pitchFamily="34" charset="0"/>
            </a:endParaRPr>
          </a:p>
          <a:p>
            <a:pPr defTabSz="849962" fontAlgn="base">
              <a:spcBef>
                <a:spcPct val="0"/>
              </a:spcBef>
            </a:pPr>
            <a:r>
              <a:rPr lang="en-US" sz="3600" dirty="0" smtClean="0">
                <a:cs typeface="Arial" pitchFamily="34" charset="0"/>
              </a:rPr>
              <a:t>  </a:t>
            </a:r>
            <a:r>
              <a:rPr lang="ro-RO" sz="3600" dirty="0" smtClean="0">
                <a:cs typeface="Arial" pitchFamily="34" charset="0"/>
              </a:rPr>
              <a:t>Prof</a:t>
            </a:r>
            <a:r>
              <a:rPr lang="en-US" sz="3600" dirty="0" err="1" smtClean="0">
                <a:cs typeface="Arial" pitchFamily="34" charset="0"/>
              </a:rPr>
              <a:t>essor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ro-RO" sz="3600" dirty="0" smtClean="0">
                <a:cs typeface="Arial" pitchFamily="34" charset="0"/>
              </a:rPr>
              <a:t> Maria GHEORGHE</a:t>
            </a:r>
            <a:r>
              <a:rPr lang="en-US" sz="3600" dirty="0" smtClean="0">
                <a:cs typeface="Arial" pitchFamily="34" charset="0"/>
              </a:rPr>
              <a:t>  PhD </a:t>
            </a:r>
          </a:p>
          <a:p>
            <a:pPr defTabSz="849962" fontAlgn="base">
              <a:spcBef>
                <a:spcPct val="0"/>
              </a:spcBef>
            </a:pPr>
            <a:r>
              <a:rPr lang="en-US" sz="3600" dirty="0" smtClean="0">
                <a:cs typeface="Arial" pitchFamily="34" charset="0"/>
              </a:rPr>
              <a:t>  </a:t>
            </a:r>
            <a:r>
              <a:rPr lang="ro-RO" sz="3600" dirty="0" smtClean="0">
                <a:cs typeface="Arial" pitchFamily="34" charset="0"/>
              </a:rPr>
              <a:t>E-mail:</a:t>
            </a:r>
            <a:r>
              <a:rPr lang="ro-RO" sz="3600" b="1" dirty="0" smtClean="0">
                <a:cs typeface="Arial" pitchFamily="34" charset="0"/>
              </a:rPr>
              <a:t> </a:t>
            </a:r>
            <a:r>
              <a:rPr lang="ro-RO" sz="3600" dirty="0" smtClean="0">
                <a:cs typeface="Arial" pitchFamily="34" charset="0"/>
                <a:hlinkClick r:id="rId8"/>
              </a:rPr>
              <a:t>ccvademc@utcb.ro</a:t>
            </a:r>
            <a:r>
              <a:rPr lang="ro-RO" sz="3600" dirty="0" smtClean="0">
                <a:cs typeface="Arial" pitchFamily="34" charset="0"/>
              </a:rPr>
              <a:t>;</a:t>
            </a:r>
            <a:r>
              <a:rPr lang="en-US" sz="3600" dirty="0" smtClean="0">
                <a:cs typeface="Arial" pitchFamily="34" charset="0"/>
              </a:rPr>
              <a:t>  </a:t>
            </a:r>
            <a:r>
              <a:rPr lang="en-US" sz="3600" dirty="0" smtClean="0">
                <a:cs typeface="Arial" pitchFamily="34" charset="0"/>
                <a:hlinkClick r:id="rId9"/>
              </a:rPr>
              <a:t>mariagh@utcb.ro</a:t>
            </a:r>
          </a:p>
          <a:p>
            <a:pPr defTabSz="849962" fontAlgn="base">
              <a:spcBef>
                <a:spcPct val="0"/>
              </a:spcBef>
            </a:pPr>
            <a:r>
              <a:rPr lang="en-US" sz="3600" dirty="0" smtClean="0">
                <a:cs typeface="Arial" pitchFamily="34" charset="0"/>
              </a:rPr>
              <a:t>  </a:t>
            </a:r>
            <a:r>
              <a:rPr lang="ro-RO" sz="3600" dirty="0" smtClean="0">
                <a:cs typeface="Arial" pitchFamily="34" charset="0"/>
              </a:rPr>
              <a:t>Web: http://</a:t>
            </a:r>
            <a:r>
              <a:rPr lang="ro-RO" sz="3600" dirty="0" smtClean="0">
                <a:cs typeface="Arial" pitchFamily="34" charset="0"/>
                <a:hlinkClick r:id="rId10"/>
              </a:rPr>
              <a:t>ccvademc.utcb.ro</a:t>
            </a:r>
            <a:endParaRPr lang="ro-RO" sz="3600" dirty="0" smtClean="0">
              <a:cs typeface="Arial" pitchFamily="34" charset="0"/>
            </a:endParaRPr>
          </a:p>
        </p:txBody>
      </p:sp>
      <p:pic>
        <p:nvPicPr>
          <p:cNvPr id="1035" name="Picture 11" descr="D:\My Documents\didactic\centru cercetare\poze\DSC0308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6335" y="42741106"/>
            <a:ext cx="5098426" cy="4680520"/>
          </a:xfrm>
          <a:prstGeom prst="rect">
            <a:avLst/>
          </a:prstGeom>
          <a:noFill/>
        </p:spPr>
      </p:pic>
      <p:pic>
        <p:nvPicPr>
          <p:cNvPr id="1036" name="Picture 12" descr="D:\My Documents\didactic\centru cercetare\poze\DSC0310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590949" y="42741113"/>
            <a:ext cx="5366703" cy="4608514"/>
          </a:xfrm>
          <a:prstGeom prst="rect">
            <a:avLst/>
          </a:prstGeom>
          <a:noFill/>
        </p:spPr>
      </p:pic>
      <p:pic>
        <p:nvPicPr>
          <p:cNvPr id="1037" name="Picture 13" descr="D:\My Documents\didactic\centru cercetare\poze\DSC0028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967" y="42741106"/>
            <a:ext cx="3888433" cy="4680520"/>
          </a:xfrm>
          <a:prstGeom prst="rect">
            <a:avLst/>
          </a:prstGeom>
          <a:noFill/>
        </p:spPr>
      </p:pic>
      <p:pic>
        <p:nvPicPr>
          <p:cNvPr id="1041" name="Picture 17" descr="http://nguyenanhvn.com/stores/img_product/tu-say-ufb-400--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909425" y="42741113"/>
            <a:ext cx="5688633" cy="4608514"/>
          </a:xfrm>
          <a:prstGeom prst="rect">
            <a:avLst/>
          </a:prstGeom>
          <a:noFill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310025" y="42741113"/>
            <a:ext cx="7848554" cy="460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chemă logică: Conector 1"/>
          <p:cNvSpPr/>
          <p:nvPr/>
        </p:nvSpPr>
        <p:spPr>
          <a:xfrm>
            <a:off x="10120310" y="34594801"/>
            <a:ext cx="8839202" cy="3505199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94" tIns="42495" rIns="84994" bIns="42495" rtlCol="0" anchor="ctr"/>
          <a:lstStyle/>
          <a:p>
            <a:pPr algn="ctr"/>
            <a:r>
              <a:rPr lang="en-US" sz="6700" b="1" dirty="0" smtClean="0"/>
              <a:t>APPARATUS &amp; METHODS </a:t>
            </a:r>
            <a:endParaRPr lang="ro-RO" sz="6700" b="1" dirty="0"/>
          </a:p>
        </p:txBody>
      </p:sp>
      <p:sp>
        <p:nvSpPr>
          <p:cNvPr id="9" name="Schemă logică: Proces alternativ 8"/>
          <p:cNvSpPr/>
          <p:nvPr/>
        </p:nvSpPr>
        <p:spPr>
          <a:xfrm>
            <a:off x="1052512" y="34366200"/>
            <a:ext cx="8637790" cy="388843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94" tIns="42495" rIns="84994" bIns="42495" rtlCol="0" anchor="ctr"/>
          <a:lstStyle/>
          <a:p>
            <a:pPr lvl="0">
              <a:buSzPct val="105000"/>
              <a:buFont typeface="Arial" pitchFamily="34" charset="0"/>
              <a:buChar char="•"/>
            </a:pPr>
            <a:r>
              <a:rPr lang="ro-RO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solidFill>
                  <a:schemeClr val="tx1"/>
                </a:solidFill>
              </a:rPr>
              <a:t>Atomic absorption spectrophotometer </a:t>
            </a:r>
            <a:endParaRPr lang="ro-RO" sz="3600" dirty="0" smtClean="0">
              <a:solidFill>
                <a:schemeClr val="tx1"/>
              </a:solidFill>
            </a:endParaRPr>
          </a:p>
          <a:p>
            <a:pPr lvl="0">
              <a:buSzPct val="105000"/>
            </a:pPr>
            <a:r>
              <a:rPr lang="ro-RO" sz="3600" dirty="0" smtClean="0">
                <a:solidFill>
                  <a:schemeClr val="tx1"/>
                </a:solidFill>
              </a:rPr>
              <a:t>    </a:t>
            </a:r>
            <a:r>
              <a:rPr lang="en-US" sz="3600" dirty="0" smtClean="0">
                <a:solidFill>
                  <a:schemeClr val="tx1"/>
                </a:solidFill>
              </a:rPr>
              <a:t>AA-500;</a:t>
            </a:r>
          </a:p>
          <a:p>
            <a:pPr lvl="0">
              <a:buSzPct val="105000"/>
              <a:buFont typeface="Arial" pitchFamily="34" charset="0"/>
              <a:buChar char="•"/>
            </a:pPr>
            <a:r>
              <a:rPr lang="ro-RO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Multiparameter</a:t>
            </a:r>
            <a:r>
              <a:rPr lang="en-US" sz="3600" dirty="0" smtClean="0">
                <a:solidFill>
                  <a:schemeClr val="tx1"/>
                </a:solidFill>
              </a:rPr>
              <a:t> analyzer function of pH</a:t>
            </a:r>
            <a:endParaRPr lang="ro-RO" sz="3600" dirty="0" smtClean="0">
              <a:solidFill>
                <a:schemeClr val="tx1"/>
              </a:solidFill>
            </a:endParaRPr>
          </a:p>
          <a:p>
            <a:pPr lvl="0">
              <a:buSzPct val="105000"/>
            </a:pPr>
            <a:r>
              <a:rPr lang="ro-RO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solidFill>
                  <a:schemeClr val="tx1"/>
                </a:solidFill>
              </a:rPr>
              <a:t> meter conductivity, oxygen meter;</a:t>
            </a:r>
          </a:p>
          <a:p>
            <a:pPr lvl="0">
              <a:buSzPct val="105000"/>
              <a:buFont typeface="Arial" pitchFamily="34" charset="0"/>
              <a:buChar char="•"/>
            </a:pPr>
            <a:r>
              <a:rPr lang="ro-RO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solidFill>
                  <a:schemeClr val="tx1"/>
                </a:solidFill>
              </a:rPr>
              <a:t>C200 colorimeter</a:t>
            </a:r>
            <a:endParaRPr lang="ro-RO" sz="3600" b="1" dirty="0">
              <a:solidFill>
                <a:schemeClr val="tx1"/>
              </a:solidFill>
            </a:endParaRPr>
          </a:p>
        </p:txBody>
      </p:sp>
      <p:sp>
        <p:nvSpPr>
          <p:cNvPr id="24" name="Schemă logică: Proces alternativ 23"/>
          <p:cNvSpPr/>
          <p:nvPr/>
        </p:nvSpPr>
        <p:spPr>
          <a:xfrm>
            <a:off x="9967912" y="30480000"/>
            <a:ext cx="8839200" cy="393948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94" tIns="42495" rIns="84994" bIns="42495" rtlCol="0" anchor="ctr"/>
          <a:lstStyle/>
          <a:p>
            <a:pPr lvl="0">
              <a:buFont typeface="Arial" pitchFamily="34" charset="0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o-RO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solidFill>
                  <a:schemeClr val="tx1"/>
                </a:solidFill>
              </a:rPr>
              <a:t>Automatic </a:t>
            </a:r>
            <a:r>
              <a:rPr lang="en-US" sz="3600" dirty="0" err="1" smtClean="0">
                <a:solidFill>
                  <a:schemeClr val="tx1"/>
                </a:solidFill>
              </a:rPr>
              <a:t>titrator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TitroLine</a:t>
            </a:r>
            <a:r>
              <a:rPr lang="en-US" sz="3600" dirty="0" smtClean="0">
                <a:solidFill>
                  <a:schemeClr val="tx1"/>
                </a:solidFill>
              </a:rPr>
              <a:t> Easy; </a:t>
            </a:r>
          </a:p>
          <a:p>
            <a:pPr lvl="0">
              <a:buFont typeface="Arial" pitchFamily="34" charset="0"/>
              <a:buChar char="•"/>
            </a:pPr>
            <a:r>
              <a:rPr lang="ro-RO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solidFill>
                  <a:schemeClr val="tx1"/>
                </a:solidFill>
              </a:rPr>
              <a:t>Vacuum Pump Rocker 410; </a:t>
            </a:r>
            <a:endParaRPr lang="ro-RO" sz="36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o-RO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Masterflex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ro-RO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solidFill>
                  <a:schemeClr val="tx1"/>
                </a:solidFill>
              </a:rPr>
              <a:t>7524-55 peristaltic pump;</a:t>
            </a:r>
          </a:p>
          <a:p>
            <a:pPr lvl="0">
              <a:buFont typeface="Arial" pitchFamily="34" charset="0"/>
              <a:buChar char="•"/>
            </a:pPr>
            <a:r>
              <a:rPr lang="ro-RO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solidFill>
                  <a:schemeClr val="tx1"/>
                </a:solidFill>
              </a:rPr>
              <a:t>Column for percolation leaching test ;</a:t>
            </a:r>
          </a:p>
          <a:p>
            <a:pPr lvl="0">
              <a:buFont typeface="Arial" pitchFamily="34" charset="0"/>
              <a:buChar char="•"/>
            </a:pPr>
            <a:r>
              <a:rPr lang="ro-RO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solidFill>
                  <a:schemeClr val="tx1"/>
                </a:solidFill>
              </a:rPr>
              <a:t>Magnetic stirrers  and other devices  for</a:t>
            </a:r>
            <a:endParaRPr lang="ro-RO" sz="3600" dirty="0" smtClean="0">
              <a:solidFill>
                <a:schemeClr val="tx1"/>
              </a:solidFill>
            </a:endParaRPr>
          </a:p>
          <a:p>
            <a:pPr lvl="0"/>
            <a:r>
              <a:rPr lang="ro-RO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solidFill>
                  <a:schemeClr val="tx1"/>
                </a:solidFill>
              </a:rPr>
              <a:t> leaching tests.</a:t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5" name="Schemă logică: Proces alternativ 24"/>
          <p:cNvSpPr/>
          <p:nvPr/>
        </p:nvSpPr>
        <p:spPr>
          <a:xfrm>
            <a:off x="19416712" y="33451800"/>
            <a:ext cx="10464740" cy="51054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94" tIns="42495" rIns="84994" bIns="42495" rtlCol="0" anchor="ctr"/>
          <a:lstStyle/>
          <a:p>
            <a:pPr lvl="0">
              <a:buFont typeface="Arial" pitchFamily="34" charset="0"/>
              <a:buChar char="•"/>
            </a:pPr>
            <a:r>
              <a:rPr lang="ro-RO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Automatic mixer for pastes and  grouts processing ;</a:t>
            </a:r>
          </a:p>
          <a:p>
            <a:pPr lvl="0">
              <a:buFont typeface="Arial" pitchFamily="34" charset="0"/>
              <a:buChar char="•"/>
            </a:pPr>
            <a:r>
              <a:rPr lang="ro-RO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Drum mixer for  concrete;</a:t>
            </a:r>
          </a:p>
          <a:p>
            <a:pPr lvl="0">
              <a:buFont typeface="Arial" pitchFamily="34" charset="0"/>
              <a:buChar char="•"/>
            </a:pPr>
            <a:r>
              <a:rPr lang="ro-RO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Apparatus (</a:t>
            </a:r>
            <a:r>
              <a:rPr lang="en-US" sz="3600" dirty="0" err="1" smtClean="0">
                <a:solidFill>
                  <a:schemeClr val="tx1"/>
                </a:solidFill>
              </a:rPr>
              <a:t>Rheotest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Medingen</a:t>
            </a:r>
            <a:r>
              <a:rPr lang="en-US" sz="3600" dirty="0" smtClean="0">
                <a:solidFill>
                  <a:schemeClr val="tx1"/>
                </a:solidFill>
              </a:rPr>
              <a:t> GmbH  type) for </a:t>
            </a:r>
            <a:endParaRPr lang="ro-RO" sz="3600" dirty="0" smtClean="0">
              <a:solidFill>
                <a:schemeClr val="tx1"/>
              </a:solidFill>
            </a:endParaRPr>
          </a:p>
          <a:p>
            <a:pPr lvl="0"/>
            <a:r>
              <a:rPr lang="ro-RO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solidFill>
                  <a:schemeClr val="tx1"/>
                </a:solidFill>
              </a:rPr>
              <a:t>measuring characteristics of pastes and mortars;</a:t>
            </a:r>
          </a:p>
          <a:p>
            <a:pPr lvl="0">
              <a:buFont typeface="Arial" pitchFamily="34" charset="0"/>
              <a:buChar char="•"/>
            </a:pPr>
            <a:r>
              <a:rPr lang="ro-RO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Standard devices for measuring the rheological </a:t>
            </a:r>
            <a:endParaRPr lang="ro-RO" sz="3600" dirty="0" smtClean="0">
              <a:solidFill>
                <a:schemeClr val="tx1"/>
              </a:solidFill>
            </a:endParaRPr>
          </a:p>
          <a:p>
            <a:pPr lvl="0"/>
            <a:r>
              <a:rPr lang="ro-RO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solidFill>
                  <a:schemeClr val="tx1"/>
                </a:solidFill>
              </a:rPr>
              <a:t>characteristics of self-compacting concrete;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 Drying oven UFB 400; </a:t>
            </a:r>
          </a:p>
          <a:p>
            <a:pPr lvl="0">
              <a:buFont typeface="Arial" pitchFamily="34" charset="0"/>
              <a:buChar char="•"/>
            </a:pPr>
            <a:r>
              <a:rPr lang="ro-RO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Hydraulic  machines  for mechanical strengths </a:t>
            </a:r>
            <a:endParaRPr lang="ro-RO" sz="3600" dirty="0" smtClean="0">
              <a:solidFill>
                <a:schemeClr val="tx1"/>
              </a:solidFill>
            </a:endParaRPr>
          </a:p>
          <a:p>
            <a:pPr lvl="0"/>
            <a:r>
              <a:rPr lang="ro-RO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solidFill>
                  <a:schemeClr val="tx1"/>
                </a:solidFill>
              </a:rPr>
              <a:t>testing.</a:t>
            </a:r>
            <a:endParaRPr lang="ro-RO" sz="3600" b="1" dirty="0">
              <a:solidFill>
                <a:schemeClr val="tx1"/>
              </a:solidFill>
            </a:endParaRPr>
          </a:p>
        </p:txBody>
      </p:sp>
      <p:sp>
        <p:nvSpPr>
          <p:cNvPr id="26" name="Schemă logică: Proces alternativ 25"/>
          <p:cNvSpPr/>
          <p:nvPr/>
        </p:nvSpPr>
        <p:spPr>
          <a:xfrm>
            <a:off x="2957512" y="38862000"/>
            <a:ext cx="25374600" cy="287100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94" tIns="42495" rIns="84994" bIns="42495" rtlCol="0" anchor="ctr"/>
          <a:lstStyle/>
          <a:p>
            <a:endParaRPr lang="en-US" sz="4400" dirty="0" smtClean="0">
              <a:solidFill>
                <a:schemeClr val="tx1"/>
              </a:solidFill>
            </a:endParaRPr>
          </a:p>
          <a:p>
            <a:endParaRPr lang="en-US" sz="4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o-RO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Experimental methods and numerical simulation of the construction materials with the SRMs  behavior in</a:t>
            </a:r>
            <a:endParaRPr lang="ro-RO" sz="4400" b="1" dirty="0" smtClean="0">
              <a:solidFill>
                <a:schemeClr val="tx1"/>
              </a:solidFill>
            </a:endParaRPr>
          </a:p>
          <a:p>
            <a:r>
              <a:rPr lang="ro-RO" sz="4400" b="1" dirty="0" smtClean="0">
                <a:solidFill>
                  <a:schemeClr val="tx1"/>
                </a:solidFill>
              </a:rPr>
              <a:t>  </a:t>
            </a:r>
            <a:r>
              <a:rPr lang="en-US" sz="4400" b="1" dirty="0" smtClean="0">
                <a:solidFill>
                  <a:schemeClr val="tx1"/>
                </a:solidFill>
              </a:rPr>
              <a:t> application, as required by EU Construction Product Regulation 305/2011- Basic Requirements;</a:t>
            </a:r>
          </a:p>
          <a:p>
            <a:pPr>
              <a:buFont typeface="Arial" pitchFamily="34" charset="0"/>
              <a:buChar char="•"/>
            </a:pPr>
            <a:r>
              <a:rPr lang="ro-RO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Assessment of contaminants release by appropriate  leaching  test (CEN /TC 351/WG1 N179, CEN /TC 292).</a:t>
            </a:r>
          </a:p>
          <a:p>
            <a:pPr algn="just">
              <a:buFont typeface="Arial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o-RO" sz="4400" b="1" dirty="0">
              <a:solidFill>
                <a:schemeClr val="tx1"/>
              </a:solidFill>
            </a:endParaRPr>
          </a:p>
        </p:txBody>
      </p:sp>
      <p:sp>
        <p:nvSpPr>
          <p:cNvPr id="12" name="Săgeată dreapta vărgată 11"/>
          <p:cNvSpPr/>
          <p:nvPr/>
        </p:nvSpPr>
        <p:spPr>
          <a:xfrm rot="10800000">
            <a:off x="9282112" y="35814000"/>
            <a:ext cx="1371600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94" tIns="42495" rIns="84994" bIns="42495"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8824922" y="13740132"/>
            <a:ext cx="6400802" cy="2978920"/>
          </a:xfrm>
          <a:prstGeom prst="rect">
            <a:avLst/>
          </a:prstGeom>
          <a:noFill/>
        </p:spPr>
        <p:txBody>
          <a:bodyPr wrap="square" lIns="84994" tIns="42495" rIns="84994" bIns="42495" rtlCol="0" anchor="b">
            <a:spAutoFit/>
          </a:bodyPr>
          <a:lstStyle/>
          <a:p>
            <a:pPr lvl="0" algn="ctr"/>
            <a:r>
              <a:rPr lang="ro-RO" sz="6700" b="1" i="1" dirty="0" smtClean="0">
                <a:solidFill>
                  <a:schemeClr val="accent1">
                    <a:lumMod val="75000"/>
                  </a:schemeClr>
                </a:solidFill>
              </a:rPr>
              <a:t>INVESTIGA</a:t>
            </a:r>
            <a:r>
              <a:rPr lang="en-US" sz="6700" b="1" i="1" dirty="0" smtClean="0">
                <a:solidFill>
                  <a:schemeClr val="accent1">
                    <a:lumMod val="75000"/>
                  </a:schemeClr>
                </a:solidFill>
              </a:rPr>
              <a:t>TING</a:t>
            </a:r>
            <a:r>
              <a:rPr lang="ro-RO" sz="6700" b="1" i="1" dirty="0" smtClean="0">
                <a:solidFill>
                  <a:schemeClr val="accent1">
                    <a:lumMod val="75000"/>
                  </a:schemeClr>
                </a:solidFill>
              </a:rPr>
              <a:t>– IDENTIF</a:t>
            </a:r>
            <a:r>
              <a:rPr lang="en-US" sz="6700" b="1" i="1" dirty="0" smtClean="0">
                <a:solidFill>
                  <a:schemeClr val="accent1">
                    <a:lumMod val="75000"/>
                  </a:schemeClr>
                </a:solidFill>
              </a:rPr>
              <a:t>YING </a:t>
            </a:r>
            <a:endParaRPr lang="ro-RO" sz="67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5400" dirty="0"/>
          </a:p>
        </p:txBody>
      </p:sp>
      <p:sp>
        <p:nvSpPr>
          <p:cNvPr id="35" name="Pie 4"/>
          <p:cNvSpPr/>
          <p:nvPr/>
        </p:nvSpPr>
        <p:spPr>
          <a:xfrm>
            <a:off x="7910512" y="22326613"/>
            <a:ext cx="6781800" cy="43433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4428" tIns="264428" rIns="264428" bIns="264428" numCol="1" spcCol="1179" anchor="ctr" anchorCtr="0">
            <a:noAutofit/>
          </a:bodyPr>
          <a:lstStyle/>
          <a:p>
            <a:pPr algn="r" defTabSz="1652698">
              <a:spcBef>
                <a:spcPct val="0"/>
              </a:spcBef>
            </a:pPr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 DEVELOPMENT OF THE RECOVERY &amp;</a:t>
            </a:r>
            <a:r>
              <a:rPr lang="ro-RO" sz="5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RECYCLING TECHNOLOGICAL PROCESS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216310" y="14478002"/>
            <a:ext cx="5181601" cy="1116871"/>
          </a:xfrm>
          <a:prstGeom prst="rect">
            <a:avLst/>
          </a:prstGeom>
          <a:noFill/>
        </p:spPr>
        <p:txBody>
          <a:bodyPr wrap="square" lIns="84994" tIns="42495" rIns="84994" bIns="42495" rtlCol="0">
            <a:spAutoFit/>
          </a:bodyPr>
          <a:lstStyle/>
          <a:p>
            <a:r>
              <a:rPr lang="en-US" sz="6700" b="1" i="1" dirty="0" smtClean="0">
                <a:solidFill>
                  <a:schemeClr val="accent1">
                    <a:lumMod val="75000"/>
                  </a:schemeClr>
                </a:solidFill>
              </a:rPr>
              <a:t>PROCESSING</a:t>
            </a:r>
            <a:endParaRPr lang="en-US" sz="67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987712" y="22402801"/>
            <a:ext cx="5791198" cy="5825853"/>
          </a:xfrm>
          <a:prstGeom prst="rect">
            <a:avLst/>
          </a:prstGeom>
          <a:noFill/>
        </p:spPr>
        <p:txBody>
          <a:bodyPr wrap="square" lIns="84994" tIns="42495" rIns="84994" bIns="42495" rtlCol="0">
            <a:spAutoFit/>
          </a:bodyPr>
          <a:lstStyle/>
          <a:p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TESTING OF THE CONSTRUCTION MATERIALS ENGINEERING AND ENVIRONMENTAL PROPERTIES</a:t>
            </a:r>
            <a:endParaRPr lang="en-US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4900" dirty="0"/>
          </a:p>
        </p:txBody>
      </p:sp>
      <p:sp>
        <p:nvSpPr>
          <p:cNvPr id="47" name="Line Callout 2 46"/>
          <p:cNvSpPr/>
          <p:nvPr/>
        </p:nvSpPr>
        <p:spPr>
          <a:xfrm rot="10800000">
            <a:off x="2043116" y="24917400"/>
            <a:ext cx="6553195" cy="1676400"/>
          </a:xfrm>
          <a:prstGeom prst="borderCallout2">
            <a:avLst>
              <a:gd name="adj1" fmla="val 26732"/>
              <a:gd name="adj2" fmla="val -926"/>
              <a:gd name="adj3" fmla="val 33384"/>
              <a:gd name="adj4" fmla="val -15994"/>
              <a:gd name="adj5" fmla="val 46348"/>
              <a:gd name="adj6" fmla="val -24538"/>
            </a:avLst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94" tIns="42495" rIns="84994" bIns="42495" rtlCol="0" anchor="ctr"/>
          <a:lstStyle/>
          <a:p>
            <a:pPr algn="ctr"/>
            <a:endParaRPr lang="en-US"/>
          </a:p>
        </p:txBody>
      </p:sp>
      <p:sp>
        <p:nvSpPr>
          <p:cNvPr id="51" name="Line Callout 2 50"/>
          <p:cNvSpPr/>
          <p:nvPr/>
        </p:nvSpPr>
        <p:spPr>
          <a:xfrm>
            <a:off x="22388512" y="24460200"/>
            <a:ext cx="7674132" cy="4648200"/>
          </a:xfrm>
          <a:prstGeom prst="borderCallout2">
            <a:avLst>
              <a:gd name="adj1" fmla="val 78523"/>
              <a:gd name="adj2" fmla="val -1345"/>
              <a:gd name="adj3" fmla="val 72243"/>
              <a:gd name="adj4" fmla="val -18812"/>
              <a:gd name="adj5" fmla="val 53668"/>
              <a:gd name="adj6" fmla="val -31815"/>
            </a:avLst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94" tIns="42495" rIns="84994" bIns="42495"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2540912" y="24993600"/>
            <a:ext cx="7391400" cy="37791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84994" tIns="42495" rIns="84994" bIns="42495" rtlCol="0">
            <a:spAutoFit/>
          </a:bodyPr>
          <a:lstStyle/>
          <a:p>
            <a:r>
              <a:rPr lang="en-US" sz="4800" b="1" dirty="0" smtClean="0"/>
              <a:t>Achievements: required mechanical strengths and durability, immobilization of heavy metals into hydraulic matrix</a:t>
            </a:r>
            <a:endParaRPr lang="en-US" sz="4800" b="1" dirty="0"/>
          </a:p>
        </p:txBody>
      </p:sp>
      <p:sp>
        <p:nvSpPr>
          <p:cNvPr id="41" name="Oval 40"/>
          <p:cNvSpPr/>
          <p:nvPr/>
        </p:nvSpPr>
        <p:spPr>
          <a:xfrm>
            <a:off x="11949123" y="15925809"/>
            <a:ext cx="7086601" cy="655320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94" tIns="42495" rIns="84994" bIns="42495"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3015911" y="17145003"/>
            <a:ext cx="4724401" cy="4210026"/>
          </a:xfrm>
          <a:prstGeom prst="rect">
            <a:avLst/>
          </a:prstGeom>
          <a:noFill/>
        </p:spPr>
        <p:txBody>
          <a:bodyPr wrap="square" lIns="84994" tIns="42495" rIns="84994" bIns="42495" rtlCol="0">
            <a:spAutoFit/>
          </a:bodyPr>
          <a:lstStyle/>
          <a:p>
            <a:pPr algn="ctr"/>
            <a:r>
              <a:rPr lang="en-US" sz="6700" b="1" dirty="0" smtClean="0">
                <a:solidFill>
                  <a:schemeClr val="bg1"/>
                </a:solidFill>
              </a:rPr>
              <a:t>THE TECHNICAL / SCIENTIFIC OFFER</a:t>
            </a:r>
            <a:endParaRPr lang="en-US" sz="67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52512" y="6248400"/>
            <a:ext cx="28575000" cy="2376000"/>
          </a:xfrm>
          <a:prstGeom prst="rect">
            <a:avLst/>
          </a:prstGeom>
          <a:noFill/>
          <a:ln>
            <a:noFill/>
          </a:ln>
        </p:spPr>
        <p:txBody>
          <a:bodyPr wrap="square" lIns="84994" tIns="42495" rIns="84994" bIns="42495" rtlCol="0">
            <a:spAutoFit/>
          </a:bodyPr>
          <a:lstStyle/>
          <a:p>
            <a:pPr algn="just"/>
            <a:r>
              <a:rPr lang="en-US" sz="4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Research Center of Mineral Waste </a:t>
            </a:r>
            <a:r>
              <a:rPr lang="en-US" sz="4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Valorisation</a:t>
            </a:r>
            <a:r>
              <a:rPr lang="en-US" sz="4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into Construction Materials </a:t>
            </a:r>
            <a:r>
              <a:rPr lang="en-US" sz="4800" b="1" dirty="0" smtClean="0">
                <a:ea typeface="Verdana" pitchFamily="34" charset="0"/>
                <a:cs typeface="Aharoni" pitchFamily="2" charset="-79"/>
              </a:rPr>
              <a:t>(</a:t>
            </a:r>
            <a:r>
              <a:rPr lang="ro-RO" sz="4800" b="1" dirty="0" smtClean="0">
                <a:cs typeface="Aharoni" pitchFamily="2" charset="-79"/>
              </a:rPr>
              <a:t>CC-VADEMC</a:t>
            </a:r>
            <a:r>
              <a:rPr lang="en-US" sz="4800" b="1" dirty="0" smtClean="0">
                <a:cs typeface="Aharoni" pitchFamily="2" charset="-79"/>
              </a:rPr>
              <a:t>)</a:t>
            </a:r>
            <a:r>
              <a:rPr lang="en-US" sz="4800" b="1" dirty="0" smtClean="0">
                <a:ea typeface="Verdana" pitchFamily="34" charset="0"/>
                <a:cs typeface="Aharoni" pitchFamily="2" charset="-79"/>
              </a:rPr>
              <a:t> </a:t>
            </a:r>
            <a:r>
              <a:rPr lang="en-US" sz="4800" b="1" dirty="0" smtClean="0"/>
              <a:t>includes professor-researchers from the Technical University of Civil Engineering Bucharest, from Romania and abroad collaborators with important research activities on the mineral resources management in construction.</a:t>
            </a:r>
            <a:endParaRPr lang="ro-RO" sz="4800" b="1" dirty="0" smtClean="0">
              <a:ea typeface="Verdana" pitchFamily="34" charset="0"/>
              <a:cs typeface="Aharoni" pitchFamily="2" charset="-79"/>
            </a:endParaRPr>
          </a:p>
          <a:p>
            <a:endParaRPr lang="en-US" sz="4000" dirty="0"/>
          </a:p>
        </p:txBody>
      </p:sp>
      <p:sp>
        <p:nvSpPr>
          <p:cNvPr id="40" name="Line Callout 2 39"/>
          <p:cNvSpPr/>
          <p:nvPr/>
        </p:nvSpPr>
        <p:spPr>
          <a:xfrm rot="10800000">
            <a:off x="671512" y="10439400"/>
            <a:ext cx="7696200" cy="4800600"/>
          </a:xfrm>
          <a:prstGeom prst="borderCallout2">
            <a:avLst>
              <a:gd name="adj1" fmla="val 82387"/>
              <a:gd name="adj2" fmla="val 1368"/>
              <a:gd name="adj3" fmla="val 78346"/>
              <a:gd name="adj4" fmla="val -13471"/>
              <a:gd name="adj5" fmla="val 53924"/>
              <a:gd name="adj6" fmla="val -22416"/>
            </a:avLst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94" tIns="42495" rIns="84994" bIns="42495"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76312" y="10972800"/>
            <a:ext cx="7391400" cy="3888000"/>
          </a:xfrm>
          <a:prstGeom prst="rect">
            <a:avLst/>
          </a:prstGeom>
          <a:noFill/>
        </p:spPr>
        <p:txBody>
          <a:bodyPr wrap="square" lIns="84994" tIns="42495" rIns="84994" bIns="42495" rtlCol="0">
            <a:spAutoFit/>
          </a:bodyPr>
          <a:lstStyle/>
          <a:p>
            <a:r>
              <a:rPr lang="en-US" sz="4800" b="1" dirty="0" smtClean="0"/>
              <a:t>The evaluation of the waste recycling technological, environmental and economic</a:t>
            </a:r>
            <a:r>
              <a:rPr lang="ro-RO" sz="4800" b="1" dirty="0" smtClean="0"/>
              <a:t> </a:t>
            </a:r>
            <a:r>
              <a:rPr lang="en-US" sz="4800" b="1" dirty="0" smtClean="0"/>
              <a:t>advantages</a:t>
            </a:r>
            <a:r>
              <a:rPr lang="ro-RO" sz="4800" b="1" dirty="0" smtClean="0"/>
              <a:t> </a:t>
            </a:r>
            <a:r>
              <a:rPr lang="en-US" sz="4800" b="1" dirty="0" smtClean="0"/>
              <a:t>/limitation</a:t>
            </a:r>
          </a:p>
          <a:p>
            <a:pPr lvl="0" algn="just"/>
            <a:endParaRPr lang="en-US" sz="4900" b="1" dirty="0" smtClean="0"/>
          </a:p>
        </p:txBody>
      </p:sp>
      <p:sp>
        <p:nvSpPr>
          <p:cNvPr id="50" name="Line Callout 2 49"/>
          <p:cNvSpPr/>
          <p:nvPr/>
        </p:nvSpPr>
        <p:spPr>
          <a:xfrm>
            <a:off x="22236114" y="10184011"/>
            <a:ext cx="7696198" cy="4979789"/>
          </a:xfrm>
          <a:prstGeom prst="borderCallout2">
            <a:avLst>
              <a:gd name="adj1" fmla="val 17677"/>
              <a:gd name="adj2" fmla="val -425"/>
              <a:gd name="adj3" fmla="val 21371"/>
              <a:gd name="adj4" fmla="val -17950"/>
              <a:gd name="adj5" fmla="val 48713"/>
              <a:gd name="adj6" fmla="val -30345"/>
            </a:avLst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94" tIns="42495" rIns="84994" bIns="42495"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2312312" y="10363200"/>
            <a:ext cx="7467600" cy="45178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84994" tIns="42495" rIns="84994" bIns="42495" rtlCol="0">
            <a:spAutoFit/>
          </a:bodyPr>
          <a:lstStyle/>
          <a:p>
            <a:pPr lvl="0"/>
            <a:r>
              <a:rPr lang="en-US" sz="4800" b="1" dirty="0" smtClean="0"/>
              <a:t>The  recovery  </a:t>
            </a:r>
            <a:r>
              <a:rPr lang="en-US" sz="4800" b="1" smtClean="0"/>
              <a:t>(treatment) of  </a:t>
            </a:r>
            <a:r>
              <a:rPr lang="en-US" sz="4800" b="1" dirty="0" smtClean="0"/>
              <a:t>industrial waste  as secondary raw materials (SRMs) into conventional and advanced construction materials</a:t>
            </a:r>
          </a:p>
        </p:txBody>
      </p:sp>
      <p:sp>
        <p:nvSpPr>
          <p:cNvPr id="54" name="Săgeată dreapta vărgată 11"/>
          <p:cNvSpPr/>
          <p:nvPr/>
        </p:nvSpPr>
        <p:spPr>
          <a:xfrm>
            <a:off x="18578512" y="35814000"/>
            <a:ext cx="1371600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94" tIns="42495" rIns="84994" bIns="42495" rtlCol="0" anchor="ctr"/>
          <a:lstStyle/>
          <a:p>
            <a:pPr algn="ctr"/>
            <a:endParaRPr lang="ro-RO"/>
          </a:p>
        </p:txBody>
      </p:sp>
      <p:sp>
        <p:nvSpPr>
          <p:cNvPr id="55" name="Săgeată dreapta vărgată 11"/>
          <p:cNvSpPr/>
          <p:nvPr/>
        </p:nvSpPr>
        <p:spPr>
          <a:xfrm rot="16200000">
            <a:off x="13930312" y="34213800"/>
            <a:ext cx="1371600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94" tIns="42495" rIns="84994" bIns="42495" rtlCol="0" anchor="ctr"/>
          <a:lstStyle/>
          <a:p>
            <a:pPr algn="ctr"/>
            <a:endParaRPr lang="ro-RO"/>
          </a:p>
        </p:txBody>
      </p:sp>
      <p:sp>
        <p:nvSpPr>
          <p:cNvPr id="56" name="Săgeată dreapta vărgată 11"/>
          <p:cNvSpPr/>
          <p:nvPr/>
        </p:nvSpPr>
        <p:spPr>
          <a:xfrm rot="5400000">
            <a:off x="13930312" y="38023800"/>
            <a:ext cx="1371600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94" tIns="42495" rIns="84994" bIns="42495" rtlCol="0" anchor="ctr"/>
          <a:lstStyle/>
          <a:p>
            <a:pPr algn="ctr"/>
            <a:endParaRPr lang="ro-RO"/>
          </a:p>
        </p:txBody>
      </p:sp>
      <p:sp>
        <p:nvSpPr>
          <p:cNvPr id="48" name="TextBox 47"/>
          <p:cNvSpPr txBox="1"/>
          <p:nvPr/>
        </p:nvSpPr>
        <p:spPr>
          <a:xfrm>
            <a:off x="2424112" y="25298400"/>
            <a:ext cx="5867400" cy="8398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84994" tIns="42495" rIns="84994" bIns="42495" rtlCol="0">
            <a:spAutoFit/>
          </a:bodyPr>
          <a:lstStyle/>
          <a:p>
            <a:pPr lvl="0" algn="just"/>
            <a:r>
              <a:rPr lang="en-US" sz="4900" b="1" dirty="0" smtClean="0"/>
              <a:t>Life cycle assessment</a:t>
            </a:r>
            <a:endParaRPr lang="ro-RO" sz="49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5262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1155</TotalTime>
  <Words>368</Words>
  <Application>Microsoft Office PowerPoint</Application>
  <PresentationFormat>Custom</PresentationFormat>
  <Paragraphs>68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Nastasia</dc:creator>
  <cp:lastModifiedBy>clao</cp:lastModifiedBy>
  <cp:revision>165</cp:revision>
  <dcterms:created xsi:type="dcterms:W3CDTF">2013-03-28T08:28:38Z</dcterms:created>
  <dcterms:modified xsi:type="dcterms:W3CDTF">2014-02-04T15:57:14Z</dcterms:modified>
</cp:coreProperties>
</file>